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08" r:id="rId5"/>
    <p:sldMasterId id="2147483723" r:id="rId6"/>
  </p:sldMasterIdLst>
  <p:notesMasterIdLst>
    <p:notesMasterId r:id="rId25"/>
  </p:notesMasterIdLst>
  <p:sldIdLst>
    <p:sldId id="279" r:id="rId7"/>
    <p:sldId id="484" r:id="rId8"/>
    <p:sldId id="498" r:id="rId9"/>
    <p:sldId id="500" r:id="rId10"/>
    <p:sldId id="501" r:id="rId11"/>
    <p:sldId id="508" r:id="rId12"/>
    <p:sldId id="502" r:id="rId13"/>
    <p:sldId id="503" r:id="rId14"/>
    <p:sldId id="505" r:id="rId15"/>
    <p:sldId id="513" r:id="rId16"/>
    <p:sldId id="510" r:id="rId17"/>
    <p:sldId id="506" r:id="rId18"/>
    <p:sldId id="515" r:id="rId19"/>
    <p:sldId id="516" r:id="rId20"/>
    <p:sldId id="509" r:id="rId21"/>
    <p:sldId id="517" r:id="rId22"/>
    <p:sldId id="511" r:id="rId23"/>
    <p:sldId id="288" r:id="rId2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3399"/>
    <a:srgbClr val="CC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DBED569-4797-4DF1-A0F4-6AAB3CD982D8}" styleName="Stijl, licht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5" autoAdjust="0"/>
    <p:restoredTop sz="83951"/>
  </p:normalViewPr>
  <p:slideViewPr>
    <p:cSldViewPr snapToGrid="0">
      <p:cViewPr varScale="1">
        <p:scale>
          <a:sx n="78" d="100"/>
          <a:sy n="78" d="100"/>
        </p:scale>
        <p:origin x="2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E0488-85D7-4891-88F5-4CFA39ADEB78}" type="datetimeFigureOut">
              <a:rPr lang="nl-NL" smtClean="0"/>
              <a:t>29-5-2022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320F7-5570-4B43-88E1-52E4872FCD1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8546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8519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7274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6150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9723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8386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94817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6907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77093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8133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740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5602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7602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3229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Looijen</a:t>
            </a:r>
            <a:r>
              <a:rPr lang="en-US" dirty="0"/>
              <a:t> </a:t>
            </a:r>
            <a:r>
              <a:rPr lang="en-US" dirty="0" err="1"/>
              <a:t>stuurt</a:t>
            </a:r>
            <a:r>
              <a:rPr lang="en-US" dirty="0"/>
              <a:t>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sterke</a:t>
            </a:r>
            <a:r>
              <a:rPr lang="en-US" dirty="0"/>
              <a:t> </a:t>
            </a:r>
            <a:r>
              <a:rPr lang="en-US" dirty="0" err="1"/>
              <a:t>scheiding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</a:t>
            </a:r>
            <a:r>
              <a:rPr lang="en-US" dirty="0" err="1"/>
              <a:t>applicatiebeheer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technisch</a:t>
            </a:r>
            <a:r>
              <a:rPr lang="en-US" dirty="0"/>
              <a:t> / infra </a:t>
            </a:r>
            <a:r>
              <a:rPr lang="en-US" dirty="0" err="1"/>
              <a:t>beheer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Looijen</a:t>
            </a:r>
            <a:r>
              <a:rPr lang="en-US" dirty="0"/>
              <a:t>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oko</a:t>
            </a:r>
            <a:r>
              <a:rPr lang="en-US" dirty="0"/>
              <a:t> al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scheiding</a:t>
            </a:r>
            <a:r>
              <a:rPr lang="en-US" dirty="0"/>
              <a:t> </a:t>
            </a:r>
            <a:r>
              <a:rPr lang="en-US" dirty="0" err="1"/>
              <a:t>samenwerking</a:t>
            </a:r>
            <a:r>
              <a:rPr lang="en-US" dirty="0"/>
              <a:t> lasting </a:t>
            </a:r>
            <a:r>
              <a:rPr lang="en-US" dirty="0" err="1"/>
              <a:t>maakt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094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tegenstelling</a:t>
            </a:r>
            <a:r>
              <a:rPr lang="en-US" dirty="0"/>
              <a:t> </a:t>
            </a:r>
            <a:r>
              <a:rPr lang="en-US" dirty="0" err="1"/>
              <a:t>uitleggen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091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8320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320F7-5570-4B43-88E1-52E4872FCD1A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6855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8"/>
            <a:ext cx="12192139" cy="68579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211" y="1592136"/>
            <a:ext cx="9829800" cy="174858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53712"/>
            <a:ext cx="9144000" cy="818147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063916"/>
            <a:ext cx="2743200" cy="48109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2B795945-86AB-4D01-AA38-2B118AE34682}" type="datetimeFigureOut">
              <a:rPr lang="nl-NL" smtClean="0">
                <a:solidFill>
                  <a:prstClr val="white"/>
                </a:solidFill>
              </a:rPr>
              <a:pPr/>
              <a:t>29-5-2022</a:t>
            </a:fld>
            <a:endParaRPr lang="nl-NL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45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181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632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888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755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225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03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668" y="0"/>
            <a:ext cx="10657417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719667" y="1471613"/>
            <a:ext cx="10687051" cy="3973611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2045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668" y="0"/>
            <a:ext cx="10657417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719667" y="1471613"/>
            <a:ext cx="10687051" cy="3973611"/>
          </a:xfrm>
          <a:prstGeom prst="rect">
            <a:avLst/>
          </a:prstGeom>
          <a:noFill/>
          <a:ln>
            <a:noFill/>
          </a:ln>
          <a:effectLst/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3943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8"/>
            <a:ext cx="12192138" cy="68579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211" y="1592136"/>
            <a:ext cx="9829800" cy="174858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53712"/>
            <a:ext cx="9144000" cy="818147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063916"/>
            <a:ext cx="2743200" cy="48109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2B795945-86AB-4D01-AA38-2B118AE34682}" type="datetimeFigureOut">
              <a:rPr lang="nl-NL" smtClean="0">
                <a:solidFill>
                  <a:prstClr val="white"/>
                </a:solidFill>
              </a:rPr>
              <a:pPr/>
              <a:t>29-5-2022</a:t>
            </a:fld>
            <a:endParaRPr lang="nl-NL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04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8"/>
            <a:ext cx="12192138" cy="68579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211" y="1592136"/>
            <a:ext cx="9829800" cy="174858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53712"/>
            <a:ext cx="9144000" cy="818147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063916"/>
            <a:ext cx="2743200" cy="48109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2B795945-86AB-4D01-AA38-2B118AE34682}" type="datetimeFigureOut">
              <a:rPr lang="nl-NL" smtClean="0">
                <a:solidFill>
                  <a:prstClr val="white"/>
                </a:solidFill>
              </a:rPr>
              <a:pPr/>
              <a:t>29-5-2022</a:t>
            </a:fld>
            <a:endParaRPr lang="nl-NL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133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8"/>
            <a:ext cx="12192138" cy="68579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2211" y="1592136"/>
            <a:ext cx="9829800" cy="174858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53712"/>
            <a:ext cx="9144000" cy="818147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063916"/>
            <a:ext cx="2743200" cy="481097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fld id="{2B795945-86AB-4D01-AA38-2B118AE34682}" type="datetimeFigureOut">
              <a:rPr lang="nl-NL" smtClean="0">
                <a:solidFill>
                  <a:prstClr val="white"/>
                </a:solidFill>
              </a:rPr>
              <a:pPr/>
              <a:t>29-5-2022</a:t>
            </a:fld>
            <a:endParaRPr lang="nl-NL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79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85794"/>
            <a:ext cx="10515600" cy="33139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1069536"/>
            <a:ext cx="10515600" cy="93572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7309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Clr>
                <a:srgbClr val="00B0F0"/>
              </a:buClr>
              <a:buFont typeface="Wingdings" panose="05000000000000000000" pitchFamily="2" charset="2"/>
              <a:buChar char="§"/>
              <a:defRPr/>
            </a:lvl1pPr>
            <a:lvl2pPr marL="800100" indent="-342900">
              <a:buClr>
                <a:srgbClr val="00B0F0"/>
              </a:buClr>
              <a:buFont typeface="Wingdings" panose="05000000000000000000" pitchFamily="2" charset="2"/>
              <a:buChar char="§"/>
              <a:defRPr/>
            </a:lvl2pPr>
            <a:lvl3pPr marL="1257300" indent="-342900">
              <a:buClr>
                <a:srgbClr val="00B0F0"/>
              </a:buClr>
              <a:buFont typeface="Wingdings" panose="05000000000000000000" pitchFamily="2" charset="2"/>
              <a:buChar char="§"/>
              <a:defRPr/>
            </a:lvl3pPr>
            <a:lvl4pPr marL="1657350" indent="-285750">
              <a:buClr>
                <a:srgbClr val="00B0F0"/>
              </a:buClr>
              <a:buFont typeface="Wingdings" panose="05000000000000000000" pitchFamily="2" charset="2"/>
              <a:buChar char="§"/>
              <a:defRPr/>
            </a:lvl4pPr>
            <a:lvl5pPr marL="2114550" indent="-285750">
              <a:buClr>
                <a:srgbClr val="00B0F0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6455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7767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646947"/>
            <a:ext cx="10515600" cy="344270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4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564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795945-86AB-4D01-AA38-2B118AE34682}" type="datetimeFigureOut">
              <a:rPr lang="nl-NL" smtClean="0">
                <a:solidFill>
                  <a:prstClr val="black"/>
                </a:solidFill>
              </a:rPr>
              <a:pPr/>
              <a:t>29-5-2022</a:t>
            </a:fld>
            <a:endParaRPr lang="nl-NL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nl-NL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74600E-EB92-4D2A-96B0-EF2BEEAD1063}" type="slidenum">
              <a:rPr lang="nl-NL" smtClean="0">
                <a:solidFill>
                  <a:prstClr val="black"/>
                </a:solidFill>
              </a:rPr>
              <a:pPr/>
              <a:t>‹nr.›</a:t>
            </a:fld>
            <a:endParaRPr lang="nl-NL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248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5" Type="http://schemas.openxmlformats.org/officeDocument/2006/relationships/image" Target="NULL"/><Relationship Id="rId4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NULL"/><Relationship Id="rId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718"/>
          <a:stretch/>
        </p:blipFill>
        <p:spPr>
          <a:xfrm>
            <a:off x="-1" y="78"/>
            <a:ext cx="12192139" cy="11166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069536"/>
            <a:ext cx="10515600" cy="935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186159"/>
            <a:ext cx="10515600" cy="4230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1645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ABDA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BDA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BDA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BDA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ABDA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Afbeelding 5" descr="header_roo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124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Afbeelding 4" descr="HR_LOGO_rechtsonder_WEB_rood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1852" y="5949950"/>
            <a:ext cx="893233" cy="66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787400" y="0"/>
            <a:ext cx="10972800" cy="112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39037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+mj-lt"/>
          <a:ea typeface="MS PGothic" pitchFamily="34" charset="-128"/>
          <a:cs typeface="MS PGothic" pitchFamily="34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defRPr sz="28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922338" indent="-200025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buBlip>
          <a:blip r:embed="rId5"/>
        </a:buBlip>
        <a:defRPr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2pPr>
      <a:lvl3pPr marL="1330325" indent="-228600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buBlip>
          <a:blip r:embed="rId5"/>
        </a:buBlip>
        <a:defRPr sz="16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3pPr>
      <a:lvl4pPr marL="1738313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4pPr>
      <a:lvl5pPr marL="21463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5pPr>
      <a:lvl6pPr marL="26035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6pPr>
      <a:lvl7pPr marL="30607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7pPr>
      <a:lvl8pPr marL="35179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8pPr>
      <a:lvl9pPr marL="39751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Afbeelding 5" descr="header_roo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124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Afbeelding 4" descr="HR_LOGO_rechtsonder_WEB_rood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1852" y="5949950"/>
            <a:ext cx="893233" cy="66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787400" y="0"/>
            <a:ext cx="10972800" cy="112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59071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+mj-lt"/>
          <a:ea typeface="MS PGothic" pitchFamily="34" charset="-128"/>
          <a:cs typeface="MS PGothic" pitchFamily="34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Verdana" pitchFamily="34" charset="0"/>
          <a:ea typeface="MS PGothic" pitchFamily="34" charset="-128"/>
          <a:cs typeface="MS PGothic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Verdana" pitchFamily="34" charset="0"/>
          <a:ea typeface="ＭＳ Ｐゴシック" pitchFamily="-48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defRPr sz="28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922338" indent="-200025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buBlip>
          <a:blip r:embed="rId5"/>
        </a:buBlip>
        <a:defRPr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2pPr>
      <a:lvl3pPr marL="1330325" indent="-228600" algn="l" rtl="0" eaLnBrk="0" fontAlgn="base" hangingPunct="0">
        <a:spcBef>
          <a:spcPct val="20000"/>
        </a:spcBef>
        <a:spcAft>
          <a:spcPct val="0"/>
        </a:spcAft>
        <a:buClr>
          <a:srgbClr val="CE0044"/>
        </a:buClr>
        <a:buSzPct val="120000"/>
        <a:buFont typeface="Arial" charset="0"/>
        <a:buBlip>
          <a:blip r:embed="rId5"/>
        </a:buBlip>
        <a:defRPr sz="16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3pPr>
      <a:lvl4pPr marL="1738313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4pPr>
      <a:lvl5pPr marL="21463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MS PGothic" pitchFamily="34" charset="-128"/>
          <a:cs typeface="MS PGothic" pitchFamily="34" charset="-128"/>
        </a:defRPr>
      </a:lvl5pPr>
      <a:lvl6pPr marL="26035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6pPr>
      <a:lvl7pPr marL="30607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7pPr>
      <a:lvl8pPr marL="35179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8pPr>
      <a:lvl9pPr marL="39751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charset="0"/>
          <a:ea typeface="+mn-ea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1" name="Tijdelijke aanduiding voor inhoud 10">
            <a:extLst>
              <a:ext uri="{FF2B5EF4-FFF2-40B4-BE49-F238E27FC236}">
                <a16:creationId xmlns:a16="http://schemas.microsoft.com/office/drawing/2014/main" id="{FE1D4E72-9F6C-4628-9E12-70058B3CA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66" y="1268665"/>
            <a:ext cx="11275592" cy="5091086"/>
          </a:xfrm>
        </p:spPr>
        <p:txBody>
          <a:bodyPr>
            <a:normAutofit/>
          </a:bodyPr>
          <a:lstStyle/>
          <a:p>
            <a:endParaRPr lang="nl-NL" dirty="0"/>
          </a:p>
          <a:p>
            <a:endParaRPr lang="nl-NL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B8DDE07-5734-4CF3-8F1E-A17359115697}"/>
              </a:ext>
            </a:extLst>
          </p:cNvPr>
          <p:cNvSpPr txBox="1">
            <a:spLocks/>
          </p:cNvSpPr>
          <p:nvPr/>
        </p:nvSpPr>
        <p:spPr>
          <a:xfrm>
            <a:off x="1524000" y="780650"/>
            <a:ext cx="9144000" cy="1219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/>
              <a:t>Operating Systems</a:t>
            </a:r>
            <a:endParaRPr lang="nl-NL" sz="4800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27D6FC7A-0EFA-44F6-8713-33F61EFC2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025" y="2487810"/>
            <a:ext cx="7103949" cy="331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576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1C2A8352-CB56-4C15-9365-D508954FE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784" y="1122363"/>
            <a:ext cx="8211396" cy="5468790"/>
          </a:xfrm>
        </p:spPr>
      </p:pic>
    </p:spTree>
    <p:extLst>
      <p:ext uri="{BB962C8B-B14F-4D97-AF65-F5344CB8AC3E}">
        <p14:creationId xmlns:p14="http://schemas.microsoft.com/office/powerpoint/2010/main" val="30971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inhoud 10">
            <a:extLst>
              <a:ext uri="{FF2B5EF4-FFF2-40B4-BE49-F238E27FC236}">
                <a16:creationId xmlns:a16="http://schemas.microsoft.com/office/drawing/2014/main" id="{7343C06A-8D1A-49DB-A515-218F6A6EE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C5754F17-EBBC-40BB-98F7-6F3BC2343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22173"/>
            <a:ext cx="9547647" cy="491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17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472C20-BBD7-4FCE-9094-B947AD811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68CA3A60-AA10-48BC-9FC8-A8B4C7870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665" y="998815"/>
            <a:ext cx="6472668" cy="541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93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"</a:t>
            </a:r>
            <a:r>
              <a:rPr lang="en-US" sz="2400" dirty="0" err="1"/>
              <a:t>Optimaliseer</a:t>
            </a:r>
            <a:r>
              <a:rPr lang="en-US" sz="2400" dirty="0"/>
              <a:t> het </a:t>
            </a:r>
            <a:r>
              <a:rPr lang="en-US" sz="2400" dirty="0" err="1"/>
              <a:t>opleveren</a:t>
            </a:r>
            <a:r>
              <a:rPr lang="en-US" sz="2400" dirty="0"/>
              <a:t> van </a:t>
            </a:r>
            <a:r>
              <a:rPr lang="en-US" sz="2400" dirty="0" err="1"/>
              <a:t>waarde</a:t>
            </a:r>
            <a:r>
              <a:rPr lang="en-US" sz="2400" dirty="0"/>
              <a:t> van </a:t>
            </a:r>
            <a:r>
              <a:rPr lang="en-US" sz="2400" dirty="0" err="1"/>
              <a:t>idee</a:t>
            </a:r>
            <a:r>
              <a:rPr lang="en-US" sz="2400" dirty="0"/>
              <a:t> tot </a:t>
            </a:r>
            <a:r>
              <a:rPr lang="en-US" sz="2400" dirty="0" err="1"/>
              <a:t>eindgebruiker</a:t>
            </a:r>
            <a:r>
              <a:rPr lang="en-US" sz="2400" dirty="0"/>
              <a:t>"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Doel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2416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Kleinere releases, kortere doorloop</a:t>
            </a:r>
          </a:p>
          <a:p>
            <a:endParaRPr lang="en-US" dirty="0"/>
          </a:p>
          <a:p>
            <a:r>
              <a:rPr lang="en-US" dirty="0" err="1"/>
              <a:t>Collaboratie</a:t>
            </a:r>
            <a:r>
              <a:rPr lang="en-US" dirty="0"/>
              <a:t> &amp; </a:t>
            </a:r>
            <a:r>
              <a:rPr lang="en-US" dirty="0" err="1"/>
              <a:t>communicatie</a:t>
            </a:r>
            <a:endParaRPr lang="nl-NL" dirty="0"/>
          </a:p>
          <a:p>
            <a:endParaRPr lang="en-US" dirty="0"/>
          </a:p>
          <a:p>
            <a:r>
              <a:rPr lang="en-US" dirty="0" err="1"/>
              <a:t>Automatiseer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Stabiliseer</a:t>
            </a:r>
            <a:r>
              <a:rPr lang="en-US" dirty="0"/>
              <a:t> </a:t>
            </a:r>
            <a:endParaRPr lang="nl-NL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DevOps fundamentals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31129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Continuous</a:t>
            </a:r>
            <a:r>
              <a:rPr lang="nl-NL" dirty="0"/>
              <a:t> </a:t>
            </a:r>
            <a:r>
              <a:rPr lang="nl-NL" dirty="0" err="1"/>
              <a:t>integration</a:t>
            </a:r>
            <a:r>
              <a:rPr lang="nl-NL" dirty="0"/>
              <a:t> &amp; </a:t>
            </a:r>
            <a:r>
              <a:rPr lang="nl-NL" dirty="0" err="1"/>
              <a:t>continuous</a:t>
            </a:r>
            <a:r>
              <a:rPr lang="nl-NL" dirty="0"/>
              <a:t> delivery</a:t>
            </a:r>
          </a:p>
          <a:p>
            <a:endParaRPr lang="en-US" dirty="0"/>
          </a:p>
          <a:p>
            <a:r>
              <a:rPr lang="en-US" dirty="0"/>
              <a:t>Configuration management</a:t>
            </a:r>
          </a:p>
          <a:p>
            <a:endParaRPr lang="en-US" dirty="0"/>
          </a:p>
          <a:p>
            <a:r>
              <a:rPr lang="en-US" dirty="0"/>
              <a:t>Design for DevOps</a:t>
            </a:r>
            <a:endParaRPr lang="nl-NL" dirty="0"/>
          </a:p>
          <a:p>
            <a:endParaRPr lang="en-US" dirty="0"/>
          </a:p>
          <a:p>
            <a:r>
              <a:rPr lang="en-US" dirty="0"/>
              <a:t>Monitoring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DevOps best practices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41415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DevSecOps</a:t>
            </a:r>
            <a:endParaRPr lang="nl-NL" dirty="0"/>
          </a:p>
          <a:p>
            <a:endParaRPr lang="en-US" dirty="0"/>
          </a:p>
          <a:p>
            <a:r>
              <a:rPr lang="en-US" dirty="0" err="1"/>
              <a:t>GitOps</a:t>
            </a:r>
            <a:endParaRPr lang="en-US" dirty="0"/>
          </a:p>
          <a:p>
            <a:endParaRPr lang="en-US" dirty="0"/>
          </a:p>
          <a:p>
            <a:r>
              <a:rPr lang="en-US" dirty="0"/>
              <a:t>Site Reliability Engineering (SRE)</a:t>
            </a:r>
            <a:endParaRPr lang="nl-NL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DevOps </a:t>
            </a:r>
            <a:r>
              <a:rPr lang="en-US" dirty="0" err="1"/>
              <a:t>kleuren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70598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0759"/>
            <a:ext cx="10515600" cy="4657241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commit: </a:t>
            </a:r>
          </a:p>
          <a:p>
            <a:pPr lvl="1"/>
            <a:r>
              <a:rPr lang="en-US" dirty="0"/>
              <a:t>Linting check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endParaRPr lang="en-US" dirty="0"/>
          </a:p>
          <a:p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merge: </a:t>
            </a:r>
          </a:p>
          <a:p>
            <a:pPr lvl="1"/>
            <a:r>
              <a:rPr lang="en-US" dirty="0" err="1"/>
              <a:t>Functionele</a:t>
            </a:r>
            <a:r>
              <a:rPr lang="en-US" dirty="0"/>
              <a:t> test</a:t>
            </a:r>
            <a:endParaRPr lang="nl-NL" dirty="0"/>
          </a:p>
          <a:p>
            <a:endParaRPr lang="en-US" dirty="0"/>
          </a:p>
          <a:p>
            <a:r>
              <a:rPr lang="en-US" dirty="0" err="1"/>
              <a:t>Bij</a:t>
            </a:r>
            <a:r>
              <a:rPr lang="en-US" dirty="0"/>
              <a:t> tagging: </a:t>
            </a:r>
          </a:p>
          <a:p>
            <a:pPr lvl="1"/>
            <a:r>
              <a:rPr lang="en-US" dirty="0"/>
              <a:t>Build docker image</a:t>
            </a:r>
          </a:p>
          <a:p>
            <a:pPr lvl="1"/>
            <a:r>
              <a:rPr lang="en-US" dirty="0" err="1"/>
              <a:t>Functionele</a:t>
            </a:r>
            <a:r>
              <a:rPr lang="en-US" dirty="0"/>
              <a:t> test</a:t>
            </a:r>
          </a:p>
          <a:p>
            <a:pPr lvl="1"/>
            <a:r>
              <a:rPr lang="en-US" dirty="0"/>
              <a:t>Submit </a:t>
            </a:r>
            <a:r>
              <a:rPr lang="en-US" dirty="0" err="1"/>
              <a:t>naar</a:t>
            </a:r>
            <a:r>
              <a:rPr lang="en-US" dirty="0"/>
              <a:t> Docker hub</a:t>
            </a:r>
            <a:endParaRPr lang="nl-NL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Doel: CI/CD Pipeline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67894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40D594B6-0A2A-4CA1-9509-E2A3A068FE9B}"/>
              </a:ext>
            </a:extLst>
          </p:cNvPr>
          <p:cNvSpPr txBox="1"/>
          <p:nvPr/>
        </p:nvSpPr>
        <p:spPr>
          <a:xfrm>
            <a:off x="795711" y="320578"/>
            <a:ext cx="6778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 err="1">
                <a:solidFill>
                  <a:schemeClr val="bg1"/>
                </a:solidFill>
              </a:rPr>
              <a:t>Conflcthantering</a:t>
            </a:r>
            <a:endParaRPr lang="nl-NL" sz="4000" b="1" dirty="0">
              <a:solidFill>
                <a:schemeClr val="bg1"/>
              </a:solidFill>
            </a:endParaRPr>
          </a:p>
        </p:txBody>
      </p:sp>
      <p:sp>
        <p:nvSpPr>
          <p:cNvPr id="10" name="Tijdelijke aanduiding voor inhoud 10">
            <a:extLst>
              <a:ext uri="{FF2B5EF4-FFF2-40B4-BE49-F238E27FC236}">
                <a16:creationId xmlns:a16="http://schemas.microsoft.com/office/drawing/2014/main" id="{5DE56733-7063-4FC1-9946-99CFC56BF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66" y="1092393"/>
            <a:ext cx="10803084" cy="509108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b="1" dirty="0">
              <a:solidFill>
                <a:srgbClr val="0070C0"/>
              </a:solidFill>
            </a:endParaRPr>
          </a:p>
          <a:p>
            <a:endParaRPr lang="nl-NL" dirty="0">
              <a:solidFill>
                <a:srgbClr val="0070C0"/>
              </a:solidFill>
            </a:endParaRP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58038CC-1E80-DF4F-8228-16FC50D76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1646" y="0"/>
            <a:ext cx="12403646" cy="68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92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Linux</a:t>
            </a:r>
          </a:p>
          <a:p>
            <a:endParaRPr lang="en-US" dirty="0"/>
          </a:p>
          <a:p>
            <a:r>
              <a:rPr lang="en-US" dirty="0"/>
              <a:t>Containers</a:t>
            </a:r>
          </a:p>
          <a:p>
            <a:endParaRPr lang="en-US" dirty="0"/>
          </a:p>
          <a:p>
            <a:r>
              <a:rPr lang="en-US" dirty="0"/>
              <a:t>Scripting</a:t>
            </a:r>
          </a:p>
          <a:p>
            <a:endParaRPr lang="en-US" dirty="0"/>
          </a:p>
          <a:p>
            <a:r>
              <a:rPr lang="en-US" dirty="0"/>
              <a:t>Ops tooling</a:t>
            </a:r>
          </a:p>
          <a:p>
            <a:endParaRPr lang="en-US" dirty="0"/>
          </a:p>
          <a:p>
            <a:r>
              <a:rPr lang="en-US" dirty="0"/>
              <a:t>CI/CD</a:t>
            </a:r>
          </a:p>
          <a:p>
            <a:endParaRPr lang="en-US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Onderwerpen</a:t>
            </a:r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158CC0A6-79C1-4725-98CB-CB882AD4B830}"/>
              </a:ext>
            </a:extLst>
          </p:cNvPr>
          <p:cNvSpPr txBox="1"/>
          <p:nvPr/>
        </p:nvSpPr>
        <p:spPr>
          <a:xfrm>
            <a:off x="6839712" y="3613666"/>
            <a:ext cx="33736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DevOps</a:t>
            </a:r>
            <a:endParaRPr lang="nl-NL" sz="6000" dirty="0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6ED70BC5-4DC6-4BF8-B497-A761139ABDDA}"/>
              </a:ext>
            </a:extLst>
          </p:cNvPr>
          <p:cNvSpPr/>
          <p:nvPr/>
        </p:nvSpPr>
        <p:spPr>
          <a:xfrm>
            <a:off x="4075950" y="4005751"/>
            <a:ext cx="1477505" cy="5914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2958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7D2F3A-1BA9-42D7-A1A5-130E12841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7 lessen</a:t>
            </a:r>
          </a:p>
          <a:p>
            <a:endParaRPr lang="en-US" dirty="0"/>
          </a:p>
          <a:p>
            <a:r>
              <a:rPr lang="en-US" dirty="0" err="1"/>
              <a:t>Woensdag</a:t>
            </a:r>
            <a:r>
              <a:rPr lang="en-US" dirty="0"/>
              <a:t> </a:t>
            </a:r>
            <a:r>
              <a:rPr lang="en-US" dirty="0" err="1"/>
              <a:t>vragenuur</a:t>
            </a:r>
            <a:endParaRPr lang="en-US" dirty="0"/>
          </a:p>
          <a:p>
            <a:endParaRPr lang="en-US" dirty="0"/>
          </a:p>
          <a:p>
            <a:r>
              <a:rPr lang="en-US" dirty="0"/>
              <a:t>6 </a:t>
            </a:r>
            <a:r>
              <a:rPr lang="en-US" dirty="0" err="1"/>
              <a:t>huiswerk</a:t>
            </a:r>
            <a:r>
              <a:rPr lang="en-US" dirty="0"/>
              <a:t> </a:t>
            </a:r>
            <a:r>
              <a:rPr lang="en-US" dirty="0" err="1"/>
              <a:t>opdrachten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1 repo AUB</a:t>
            </a:r>
          </a:p>
          <a:p>
            <a:endParaRPr lang="en-US" dirty="0"/>
          </a:p>
          <a:p>
            <a:r>
              <a:rPr lang="en-US" dirty="0"/>
              <a:t>1 multiple choice </a:t>
            </a:r>
            <a:r>
              <a:rPr lang="en-US" dirty="0" err="1"/>
              <a:t>toets</a:t>
            </a:r>
            <a:endParaRPr lang="en-US" dirty="0"/>
          </a:p>
          <a:p>
            <a:pPr lvl="1"/>
            <a:r>
              <a:rPr lang="en-US" sz="2000" dirty="0" err="1"/>
              <a:t>Voor</a:t>
            </a:r>
            <a:r>
              <a:rPr lang="en-US" sz="2000" dirty="0"/>
              <a:t> </a:t>
            </a:r>
            <a:r>
              <a:rPr lang="en-US" sz="2000" dirty="0" err="1"/>
              <a:t>deelname</a:t>
            </a:r>
            <a:r>
              <a:rPr lang="en-US" sz="2000" dirty="0"/>
              <a:t> </a:t>
            </a:r>
            <a:r>
              <a:rPr lang="en-US" sz="2000" dirty="0" err="1"/>
              <a:t>aan</a:t>
            </a:r>
            <a:r>
              <a:rPr lang="en-US" sz="2000" dirty="0"/>
              <a:t> de </a:t>
            </a:r>
            <a:r>
              <a:rPr lang="en-US" sz="2000" dirty="0" err="1"/>
              <a:t>toets</a:t>
            </a:r>
            <a:r>
              <a:rPr lang="en-US" sz="2000" dirty="0"/>
              <a:t> is </a:t>
            </a:r>
            <a:r>
              <a:rPr lang="en-US" sz="2000" dirty="0" err="1"/>
              <a:t>inleveren</a:t>
            </a:r>
            <a:r>
              <a:rPr lang="en-US" sz="2000" dirty="0"/>
              <a:t> van </a:t>
            </a:r>
            <a:r>
              <a:rPr lang="en-US" sz="2000" dirty="0" err="1"/>
              <a:t>alle</a:t>
            </a:r>
            <a:r>
              <a:rPr lang="en-US" sz="2000" dirty="0"/>
              <a:t> </a:t>
            </a:r>
            <a:r>
              <a:rPr lang="en-US" sz="2000" dirty="0" err="1"/>
              <a:t>huiswerk</a:t>
            </a:r>
            <a:r>
              <a:rPr lang="en-US" sz="2000" dirty="0"/>
              <a:t> </a:t>
            </a:r>
            <a:r>
              <a:rPr lang="en-US" sz="2000" dirty="0" err="1"/>
              <a:t>opdrachten</a:t>
            </a:r>
            <a:r>
              <a:rPr lang="en-US" sz="2000" dirty="0"/>
              <a:t> </a:t>
            </a:r>
            <a:r>
              <a:rPr lang="en-US" sz="2000" dirty="0" err="1"/>
              <a:t>verplicht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Verwachtingen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1602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AD44FB6D-618D-4753-AF16-43F63560E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307" y="2185988"/>
            <a:ext cx="7519385" cy="4230687"/>
          </a:xfrm>
        </p:spPr>
      </p:pic>
    </p:spTree>
    <p:extLst>
      <p:ext uri="{BB962C8B-B14F-4D97-AF65-F5344CB8AC3E}">
        <p14:creationId xmlns:p14="http://schemas.microsoft.com/office/powerpoint/2010/main" val="2429544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186D7EC5-1804-4170-9A5C-88993CD85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985" y="2185988"/>
            <a:ext cx="6346030" cy="4230687"/>
          </a:xfrm>
        </p:spPr>
      </p:pic>
    </p:spTree>
    <p:extLst>
      <p:ext uri="{BB962C8B-B14F-4D97-AF65-F5344CB8AC3E}">
        <p14:creationId xmlns:p14="http://schemas.microsoft.com/office/powerpoint/2010/main" val="110936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pic>
        <p:nvPicPr>
          <p:cNvPr id="13" name="Tijdelijke aanduiding voor inhoud 12">
            <a:extLst>
              <a:ext uri="{FF2B5EF4-FFF2-40B4-BE49-F238E27FC236}">
                <a16:creationId xmlns:a16="http://schemas.microsoft.com/office/drawing/2014/main" id="{2A0A033C-01A7-4FCF-9737-5B054C14BB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15" y="2202702"/>
            <a:ext cx="4699054" cy="4323686"/>
          </a:xfrm>
        </p:spPr>
      </p:pic>
    </p:spTree>
    <p:extLst>
      <p:ext uri="{BB962C8B-B14F-4D97-AF65-F5344CB8AC3E}">
        <p14:creationId xmlns:p14="http://schemas.microsoft.com/office/powerpoint/2010/main" val="2388491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0F961C92-1F91-4D15-9F1A-7BAA0D87D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531" y="2185988"/>
            <a:ext cx="6346937" cy="4230687"/>
          </a:xfrm>
        </p:spPr>
      </p:pic>
    </p:spTree>
    <p:extLst>
      <p:ext uri="{BB962C8B-B14F-4D97-AF65-F5344CB8AC3E}">
        <p14:creationId xmlns:p14="http://schemas.microsoft.com/office/powerpoint/2010/main" val="353096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id="{1D8CC750-E95E-45D8-A1AB-BED8BA6CED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657411"/>
              </p:ext>
            </p:extLst>
          </p:nvPr>
        </p:nvGraphicFramePr>
        <p:xfrm>
          <a:off x="838200" y="2185988"/>
          <a:ext cx="10515600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7421131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12068226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1186263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Development / </a:t>
                      </a:r>
                      <a:r>
                        <a:rPr lang="en-US" dirty="0" err="1"/>
                        <a:t>Ontwikkeling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Operations / </a:t>
                      </a:r>
                      <a:r>
                        <a:rPr lang="en-US" dirty="0" err="1"/>
                        <a:t>Beheer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459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/>
                        <a:t>Verantwoording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Business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SLA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182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Doel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Veranderingen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Stabilisering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527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/>
                        <a:t>Proces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Agile / Scrum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ITIL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75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Changes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Klein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Groot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811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Changes </a:t>
                      </a:r>
                      <a:r>
                        <a:rPr lang="en-US" sz="2400" b="1" dirty="0" err="1"/>
                        <a:t>proces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Simpel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Gestructureerd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4774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Changes </a:t>
                      </a:r>
                      <a:r>
                        <a:rPr lang="en-US" sz="2400" b="1" dirty="0" err="1"/>
                        <a:t>frequentie</a:t>
                      </a:r>
                      <a:endParaRPr lang="nl-NL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Zo </a:t>
                      </a:r>
                      <a:r>
                        <a:rPr lang="en-US" sz="2400" dirty="0" err="1"/>
                        <a:t>veel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mogelijk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Zo min </a:t>
                      </a:r>
                      <a:r>
                        <a:rPr lang="en-US" sz="2400" dirty="0" err="1"/>
                        <a:t>mogelijk</a:t>
                      </a:r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049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321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BFB492D-5408-46CF-9F8D-A5B20B7B42F2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B77ACED5-0DEA-4390-99D3-A132FC364309}"/>
              </a:ext>
            </a:extLst>
          </p:cNvPr>
          <p:cNvSpPr/>
          <p:nvPr/>
        </p:nvSpPr>
        <p:spPr>
          <a:xfrm>
            <a:off x="5528408" y="3244334"/>
            <a:ext cx="113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prstClr val="white"/>
                </a:solidFill>
                <a:latin typeface="Franklin Gothic Medium" panose="020B0603020102020204" pitchFamily="34" charset="0"/>
              </a:rPr>
              <a:t>Periode 1</a:t>
            </a:r>
            <a:endParaRPr lang="nl-NL" sz="1200" dirty="0">
              <a:solidFill>
                <a:prstClr val="whit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506933-2348-4655-B8AC-B77AFC694CFC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012964" cy="911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6FCB350-E206-4404-AAA4-BB1DA2750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01BD6D3C-9DCF-450B-A117-183AC7F7D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337" y="1727958"/>
            <a:ext cx="7033325" cy="468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73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kst pagina">
  <a:themeElements>
    <a:clrScheme name="3_Lege presentati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Lege presentatie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-4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-48" charset="-128"/>
          </a:defRPr>
        </a:defPPr>
      </a:lstStyle>
    </a:lnDef>
  </a:objectDefaults>
  <a:extraClrSchemeLst>
    <a:extraClrScheme>
      <a:clrScheme name="3_Lege presentati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ekst pagina">
  <a:themeElements>
    <a:clrScheme name="3_Lege presentati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Lege presentatie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-4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-48" charset="-128"/>
          </a:defRPr>
        </a:defPPr>
      </a:lstStyle>
    </a:lnDef>
  </a:objectDefaults>
  <a:extraClrSchemeLst>
    <a:extraClrScheme>
      <a:clrScheme name="3_Lege presentati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Lege presentati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Lege presentati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F6456CC65C7D4ABBAEC0F8ECEFB0BE" ma:contentTypeVersion="12" ma:contentTypeDescription="Create a new document." ma:contentTypeScope="" ma:versionID="88a7daa81b54f943b4d9feee8fd0a753">
  <xsd:schema xmlns:xsd="http://www.w3.org/2001/XMLSchema" xmlns:xs="http://www.w3.org/2001/XMLSchema" xmlns:p="http://schemas.microsoft.com/office/2006/metadata/properties" xmlns:ns2="5671be62-9261-4a6c-9991-ce4dc90806ae" xmlns:ns3="1e3b2626-eb91-4220-8a9b-79a994b865f1" targetNamespace="http://schemas.microsoft.com/office/2006/metadata/properties" ma:root="true" ma:fieldsID="ee05198765f11a5dd0f8809b15db6752" ns2:_="" ns3:_="">
    <xsd:import namespace="5671be62-9261-4a6c-9991-ce4dc90806ae"/>
    <xsd:import namespace="1e3b2626-eb91-4220-8a9b-79a994b865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71be62-9261-4a6c-9991-ce4dc90806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3b2626-eb91-4220-8a9b-79a994b865f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4BB938-052C-4AEC-A2E0-7C49AEC426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71be62-9261-4a6c-9991-ce4dc90806ae"/>
    <ds:schemaRef ds:uri="1e3b2626-eb91-4220-8a9b-79a994b865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CA29033-20D3-40A7-A516-42F85396DA9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C0AC1E-75C5-44DE-B1FD-2A5151B3C608}">
  <ds:schemaRefs>
    <ds:schemaRef ds:uri="http://schemas.microsoft.com/office/2006/documentManagement/types"/>
    <ds:schemaRef ds:uri="5671be62-9261-4a6c-9991-ce4dc90806ae"/>
    <ds:schemaRef ds:uri="http://schemas.microsoft.com/office/infopath/2007/PartnerControls"/>
    <ds:schemaRef ds:uri="1e3b2626-eb91-4220-8a9b-79a994b865f1"/>
    <ds:schemaRef ds:uri="http://schemas.openxmlformats.org/package/2006/metadata/core-properties"/>
    <ds:schemaRef ds:uri="http://purl.org/dc/elements/1.1/"/>
    <ds:schemaRef ds:uri="http://purl.org/dc/terms/"/>
    <ds:schemaRef ds:uri="http://www.w3.org/XML/1998/namespace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270</Words>
  <Application>Microsoft Office PowerPoint</Application>
  <PresentationFormat>Breedbeeld</PresentationFormat>
  <Paragraphs>137</Paragraphs>
  <Slides>18</Slides>
  <Notes>17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3</vt:i4>
      </vt:variant>
      <vt:variant>
        <vt:lpstr>Diatitels</vt:lpstr>
      </vt:variant>
      <vt:variant>
        <vt:i4>18</vt:i4>
      </vt:variant>
    </vt:vector>
  </HeadingPairs>
  <TitlesOfParts>
    <vt:vector size="30" baseType="lpstr">
      <vt:lpstr>MS PGothic</vt:lpstr>
      <vt:lpstr>MS PGothic</vt:lpstr>
      <vt:lpstr>Arial</vt:lpstr>
      <vt:lpstr>Calibri</vt:lpstr>
      <vt:lpstr>Franklin Gothic Book</vt:lpstr>
      <vt:lpstr>Franklin Gothic Demi</vt:lpstr>
      <vt:lpstr>Franklin Gothic Medium</vt:lpstr>
      <vt:lpstr>Verdana</vt:lpstr>
      <vt:lpstr>Wingdings</vt:lpstr>
      <vt:lpstr>Office Theme</vt:lpstr>
      <vt:lpstr>tekst pagina</vt:lpstr>
      <vt:lpstr>1_tekst pagina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MECHTELD van rheenen</dc:creator>
  <cp:lastModifiedBy>Otting, M.B. (Mark)</cp:lastModifiedBy>
  <cp:revision>172</cp:revision>
  <dcterms:created xsi:type="dcterms:W3CDTF">2016-07-09T12:45:12Z</dcterms:created>
  <dcterms:modified xsi:type="dcterms:W3CDTF">2022-05-29T14:42:52Z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0x010100ADF6456CC65C7D4ABBAEC0F8ECEFB0BE</vt:lpwstr>
  </property>
</Properties>
</file>

<file path=docProps/thumbnail.jpeg>
</file>